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300" r:id="rId2"/>
    <p:sldId id="280" r:id="rId3"/>
    <p:sldId id="266" r:id="rId4"/>
    <p:sldId id="281" r:id="rId5"/>
    <p:sldId id="274" r:id="rId6"/>
    <p:sldId id="276" r:id="rId7"/>
    <p:sldId id="277" r:id="rId8"/>
    <p:sldId id="286" r:id="rId9"/>
    <p:sldId id="29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72400" cy="2132856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Роль таблиц</a:t>
            </a:r>
            <a:br>
              <a:rPr lang="ru-RU" sz="5400" b="1" i="1" dirty="0" smtClean="0">
                <a:solidFill>
                  <a:srgbClr val="C00000"/>
                </a:solidFill>
              </a:rPr>
            </a:br>
            <a:r>
              <a:rPr lang="ru-RU" sz="5400" b="1" i="1" dirty="0" smtClean="0">
                <a:solidFill>
                  <a:srgbClr val="C00000"/>
                </a:solidFill>
              </a:rPr>
              <a:t> в решении задач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096" y="2924944"/>
            <a:ext cx="8136904" cy="2304256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</a:rPr>
              <a:t>Если </a:t>
            </a:r>
            <a:r>
              <a:rPr lang="ru-RU" sz="3200" b="1" i="1" dirty="0">
                <a:solidFill>
                  <a:srgbClr val="0070C0"/>
                </a:solidFill>
              </a:rPr>
              <a:t>вы хотите научиться плавать, </a:t>
            </a:r>
            <a:endParaRPr lang="ru-RU" sz="3200" b="1" i="1" dirty="0" smtClean="0">
              <a:solidFill>
                <a:srgbClr val="0070C0"/>
              </a:solidFill>
            </a:endParaRPr>
          </a:p>
          <a:p>
            <a:pPr algn="l"/>
            <a:r>
              <a:rPr lang="ru-RU" sz="3200" b="1" i="1" dirty="0" smtClean="0">
                <a:solidFill>
                  <a:srgbClr val="0070C0"/>
                </a:solidFill>
              </a:rPr>
              <a:t>то </a:t>
            </a:r>
            <a:r>
              <a:rPr lang="ru-RU" sz="3200" b="1" i="1" dirty="0">
                <a:solidFill>
                  <a:srgbClr val="0070C0"/>
                </a:solidFill>
              </a:rPr>
              <a:t>смело входите в воду, а если хотите </a:t>
            </a:r>
            <a:endParaRPr lang="ru-RU" sz="3200" b="1" i="1" dirty="0" smtClean="0">
              <a:solidFill>
                <a:srgbClr val="0070C0"/>
              </a:solidFill>
            </a:endParaRPr>
          </a:p>
          <a:p>
            <a:pPr algn="l"/>
            <a:r>
              <a:rPr lang="ru-RU" sz="3200" b="1" i="1" dirty="0" smtClean="0">
                <a:solidFill>
                  <a:srgbClr val="0070C0"/>
                </a:solidFill>
              </a:rPr>
              <a:t>научиться </a:t>
            </a:r>
            <a:r>
              <a:rPr lang="ru-RU" sz="3200" b="1" i="1" dirty="0">
                <a:solidFill>
                  <a:srgbClr val="0070C0"/>
                </a:solidFill>
              </a:rPr>
              <a:t>решать задачи, то решайте их!</a:t>
            </a:r>
            <a:br>
              <a:rPr lang="ru-RU" sz="3200" b="1" i="1" dirty="0">
                <a:solidFill>
                  <a:srgbClr val="0070C0"/>
                </a:solidFill>
              </a:rPr>
            </a:br>
            <a:r>
              <a:rPr lang="ru-RU" sz="3200" b="1" i="1" dirty="0">
                <a:solidFill>
                  <a:srgbClr val="0070C0"/>
                </a:solidFill>
              </a:rPr>
              <a:t>Д. Пойа </a:t>
            </a:r>
          </a:p>
        </p:txBody>
      </p:sp>
    </p:spTree>
    <p:extLst>
      <p:ext uri="{BB962C8B-B14F-4D97-AF65-F5344CB8AC3E}">
        <p14:creationId xmlns:p14="http://schemas.microsoft.com/office/powerpoint/2010/main" val="31696184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Объект 1"/>
          <p:cNvPicPr>
            <a:picLocks noChangeArrowheads="1"/>
          </p:cNvPicPr>
          <p:nvPr/>
        </p:nvPicPr>
        <p:blipFill>
          <a:blip r:embed="rId2" cstate="print"/>
          <a:srcRect t="-4469" r="-53" b="-311"/>
          <a:stretch>
            <a:fillRect/>
          </a:stretch>
        </p:blipFill>
        <p:spPr bwMode="auto">
          <a:xfrm>
            <a:off x="395536" y="260648"/>
            <a:ext cx="79208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943" y="2060848"/>
            <a:ext cx="8640960" cy="4680520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         </a:t>
            </a:r>
            <a:r>
              <a:rPr lang="ru-RU" sz="2000" dirty="0" smtClean="0"/>
              <a:t>       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4200" dirty="0"/>
          </a:p>
          <a:p>
            <a:endParaRPr lang="ru-RU" sz="4200" dirty="0" smtClean="0"/>
          </a:p>
          <a:p>
            <a:endParaRPr lang="ru-RU" sz="4200" dirty="0"/>
          </a:p>
          <a:p>
            <a:endParaRPr lang="ru-RU" sz="4200" dirty="0" smtClean="0"/>
          </a:p>
          <a:p>
            <a:endParaRPr lang="ru-RU" sz="4200" dirty="0"/>
          </a:p>
          <a:p>
            <a:r>
              <a:rPr lang="ru-RU" sz="4200" dirty="0" smtClean="0">
                <a:solidFill>
                  <a:schemeClr val="tx1"/>
                </a:solidFill>
              </a:rPr>
              <a:t>96/(х+5)+10=96/(х-5)       </a:t>
            </a:r>
            <a:r>
              <a:rPr lang="ru-RU" sz="4400" dirty="0" smtClean="0"/>
              <a:t>ОДЗ: все значения х, кроме 5 и -5</a:t>
            </a:r>
            <a:endParaRPr lang="ru-RU" sz="4200" dirty="0" smtClean="0">
              <a:solidFill>
                <a:schemeClr val="tx1"/>
              </a:solidFill>
            </a:endParaRP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96/(х+5)-96/(х +5)=10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96(х-5)/(х</a:t>
            </a:r>
            <a:r>
              <a:rPr lang="ru-RU" sz="4200" baseline="30000" dirty="0" smtClean="0">
                <a:solidFill>
                  <a:schemeClr val="tx1"/>
                </a:solidFill>
              </a:rPr>
              <a:t>2</a:t>
            </a:r>
            <a:r>
              <a:rPr lang="ru-RU" sz="4200" dirty="0" smtClean="0">
                <a:solidFill>
                  <a:schemeClr val="tx1"/>
                </a:solidFill>
              </a:rPr>
              <a:t>-25)-96(х+5)/(</a:t>
            </a:r>
            <a:r>
              <a:rPr lang="ru-RU" sz="4200" dirty="0">
                <a:solidFill>
                  <a:schemeClr val="tx1"/>
                </a:solidFill>
              </a:rPr>
              <a:t>х</a:t>
            </a:r>
            <a:r>
              <a:rPr lang="ru-RU" sz="4200" baseline="30000" dirty="0">
                <a:solidFill>
                  <a:schemeClr val="tx1"/>
                </a:solidFill>
              </a:rPr>
              <a:t>2</a:t>
            </a:r>
            <a:r>
              <a:rPr lang="ru-RU" sz="4200" dirty="0">
                <a:solidFill>
                  <a:schemeClr val="tx1"/>
                </a:solidFill>
              </a:rPr>
              <a:t>-25</a:t>
            </a:r>
            <a:r>
              <a:rPr lang="ru-RU" sz="4200" dirty="0" smtClean="0">
                <a:solidFill>
                  <a:schemeClr val="tx1"/>
                </a:solidFill>
              </a:rPr>
              <a:t>)=10(</a:t>
            </a:r>
            <a:r>
              <a:rPr lang="ru-RU" sz="4200" dirty="0">
                <a:solidFill>
                  <a:schemeClr val="tx1"/>
                </a:solidFill>
              </a:rPr>
              <a:t>х</a:t>
            </a:r>
            <a:r>
              <a:rPr lang="ru-RU" sz="4200" baseline="30000" dirty="0">
                <a:solidFill>
                  <a:schemeClr val="tx1"/>
                </a:solidFill>
              </a:rPr>
              <a:t>2</a:t>
            </a:r>
            <a:r>
              <a:rPr lang="ru-RU" sz="4200" dirty="0">
                <a:solidFill>
                  <a:schemeClr val="tx1"/>
                </a:solidFill>
              </a:rPr>
              <a:t>-25</a:t>
            </a:r>
            <a:r>
              <a:rPr lang="ru-RU" sz="4200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96х+480-96х+480/</a:t>
            </a:r>
            <a:r>
              <a:rPr lang="ru-RU" sz="4200" dirty="0">
                <a:solidFill>
                  <a:schemeClr val="tx1"/>
                </a:solidFill>
              </a:rPr>
              <a:t> </a:t>
            </a:r>
            <a:r>
              <a:rPr lang="ru-RU" sz="4200" dirty="0" smtClean="0">
                <a:solidFill>
                  <a:schemeClr val="tx1"/>
                </a:solidFill>
              </a:rPr>
              <a:t>х</a:t>
            </a:r>
            <a:r>
              <a:rPr lang="ru-RU" sz="4200" baseline="30000" dirty="0" smtClean="0">
                <a:solidFill>
                  <a:schemeClr val="tx1"/>
                </a:solidFill>
              </a:rPr>
              <a:t>2</a:t>
            </a:r>
            <a:r>
              <a:rPr lang="ru-RU" sz="4200" dirty="0" smtClean="0">
                <a:solidFill>
                  <a:schemeClr val="tx1"/>
                </a:solidFill>
              </a:rPr>
              <a:t>-25=10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96/</a:t>
            </a:r>
            <a:r>
              <a:rPr lang="ru-RU" sz="4200" dirty="0">
                <a:solidFill>
                  <a:schemeClr val="tx1"/>
                </a:solidFill>
              </a:rPr>
              <a:t> </a:t>
            </a:r>
            <a:r>
              <a:rPr lang="ru-RU" sz="4200" dirty="0" smtClean="0">
                <a:solidFill>
                  <a:schemeClr val="tx1"/>
                </a:solidFill>
              </a:rPr>
              <a:t>х</a:t>
            </a:r>
            <a:r>
              <a:rPr lang="ru-RU" sz="4200" baseline="30000" dirty="0" smtClean="0">
                <a:solidFill>
                  <a:schemeClr val="tx1"/>
                </a:solidFill>
              </a:rPr>
              <a:t>2</a:t>
            </a:r>
            <a:r>
              <a:rPr lang="ru-RU" sz="4200" dirty="0" smtClean="0">
                <a:solidFill>
                  <a:schemeClr val="tx1"/>
                </a:solidFill>
              </a:rPr>
              <a:t>-25=1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х</a:t>
            </a:r>
            <a:r>
              <a:rPr lang="ru-RU" sz="4200" baseline="30000" dirty="0" smtClean="0">
                <a:solidFill>
                  <a:schemeClr val="tx1"/>
                </a:solidFill>
              </a:rPr>
              <a:t>2</a:t>
            </a:r>
            <a:r>
              <a:rPr lang="ru-RU" sz="4200" dirty="0" smtClean="0">
                <a:solidFill>
                  <a:schemeClr val="tx1"/>
                </a:solidFill>
              </a:rPr>
              <a:t>-25=96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Х</a:t>
            </a:r>
            <a:r>
              <a:rPr lang="ru-RU" sz="4200" baseline="30000" dirty="0" smtClean="0">
                <a:solidFill>
                  <a:schemeClr val="tx1"/>
                </a:solidFill>
              </a:rPr>
              <a:t>2</a:t>
            </a:r>
            <a:r>
              <a:rPr lang="ru-RU" sz="4200" dirty="0" smtClean="0">
                <a:solidFill>
                  <a:schemeClr val="tx1"/>
                </a:solidFill>
              </a:rPr>
              <a:t>=121</a:t>
            </a:r>
          </a:p>
          <a:p>
            <a:pPr algn="l"/>
            <a:r>
              <a:rPr lang="ru-RU" sz="4200" dirty="0">
                <a:solidFill>
                  <a:schemeClr val="tx1"/>
                </a:solidFill>
              </a:rPr>
              <a:t>х</a:t>
            </a:r>
            <a:r>
              <a:rPr lang="ru-RU" sz="4200" baseline="-25000" dirty="0">
                <a:solidFill>
                  <a:schemeClr val="tx1"/>
                </a:solidFill>
              </a:rPr>
              <a:t>1 </a:t>
            </a:r>
            <a:r>
              <a:rPr lang="ru-RU" sz="4200" dirty="0">
                <a:solidFill>
                  <a:schemeClr val="tx1"/>
                </a:solidFill>
              </a:rPr>
              <a:t>=11</a:t>
            </a:r>
            <a:r>
              <a:rPr lang="ru-RU" sz="4200" baseline="-25000" dirty="0">
                <a:solidFill>
                  <a:schemeClr val="tx1"/>
                </a:solidFill>
              </a:rPr>
              <a:t>  </a:t>
            </a:r>
            <a:r>
              <a:rPr lang="ru-RU" sz="4200" baseline="-25000" dirty="0" smtClean="0">
                <a:solidFill>
                  <a:schemeClr val="tx1"/>
                </a:solidFill>
              </a:rPr>
              <a:t>              </a:t>
            </a:r>
            <a:r>
              <a:rPr lang="ru-RU" sz="4200" dirty="0" smtClean="0">
                <a:solidFill>
                  <a:schemeClr val="tx1"/>
                </a:solidFill>
              </a:rPr>
              <a:t>х</a:t>
            </a:r>
            <a:r>
              <a:rPr lang="ru-RU" sz="4200" baseline="-25000" dirty="0" smtClean="0">
                <a:solidFill>
                  <a:schemeClr val="tx1"/>
                </a:solidFill>
              </a:rPr>
              <a:t>2</a:t>
            </a:r>
            <a:r>
              <a:rPr lang="ru-RU" sz="4200" dirty="0">
                <a:solidFill>
                  <a:schemeClr val="tx1"/>
                </a:solidFill>
              </a:rPr>
              <a:t>=-</a:t>
            </a:r>
            <a:r>
              <a:rPr lang="ru-RU" sz="4200" dirty="0" smtClean="0">
                <a:solidFill>
                  <a:schemeClr val="tx1"/>
                </a:solidFill>
              </a:rPr>
              <a:t>11 –не удовлетворяет условию задачи.</a:t>
            </a:r>
          </a:p>
          <a:p>
            <a:pPr algn="l"/>
            <a:r>
              <a:rPr lang="ru-RU" sz="4200" dirty="0" smtClean="0">
                <a:solidFill>
                  <a:schemeClr val="tx1"/>
                </a:solidFill>
              </a:rPr>
              <a:t>Ответ:11км/ч</a:t>
            </a:r>
            <a:endParaRPr lang="ru-RU" sz="42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085674"/>
              </p:ext>
            </p:extLst>
          </p:nvPr>
        </p:nvGraphicFramePr>
        <p:xfrm>
          <a:off x="3779912" y="692696"/>
          <a:ext cx="5019675" cy="2861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0615"/>
                <a:gridCol w="848360"/>
                <a:gridCol w="1530350"/>
                <a:gridCol w="1530350"/>
              </a:tblGrid>
              <a:tr h="516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Путь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(км)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Скорость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(км/ч)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Время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(час)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88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 течению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X+5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96/(X+5)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66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Против течения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X-5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96/(X-5)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>
          <a:xfrm>
            <a:off x="0" y="0"/>
            <a:ext cx="3635896" cy="227687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Составление уравнения и </a:t>
            </a:r>
            <a:r>
              <a:rPr lang="ru-RU" sz="43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решение задачи № 1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092320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336704" cy="77809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Аналитический способ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7570088" cy="5304656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/>
              <a:t>Пусть </a:t>
            </a:r>
            <a:r>
              <a:rPr lang="ru-RU" sz="2200" dirty="0" err="1" smtClean="0"/>
              <a:t>х</a:t>
            </a:r>
            <a:r>
              <a:rPr lang="ru-RU" sz="2200" dirty="0" smtClean="0"/>
              <a:t> – км/ч – скорость лодки. Тогда (х+5) км/ч – скорость по течению,( х-5) км/ч – против течения.  Так как лодка прошла по течению на 10 часов меньше, то есть</a:t>
            </a:r>
          </a:p>
          <a:p>
            <a:r>
              <a:rPr lang="ru-RU" sz="2200" dirty="0" smtClean="0"/>
              <a:t>96/(х+5)-96/(</a:t>
            </a:r>
            <a:r>
              <a:rPr lang="ru-RU" sz="2200" dirty="0" err="1" smtClean="0"/>
              <a:t>х</a:t>
            </a:r>
            <a:r>
              <a:rPr lang="ru-RU" sz="2200" dirty="0" smtClean="0"/>
              <a:t> +5), что по условию составляет 10ч, получаем уравнение</a:t>
            </a:r>
          </a:p>
          <a:p>
            <a:r>
              <a:rPr lang="ru-RU" sz="2200" dirty="0" smtClean="0"/>
              <a:t>96/(х+5)-96/(</a:t>
            </a:r>
            <a:r>
              <a:rPr lang="ru-RU" sz="2200" dirty="0" err="1" smtClean="0"/>
              <a:t>х</a:t>
            </a:r>
            <a:r>
              <a:rPr lang="ru-RU" sz="2200" dirty="0" smtClean="0"/>
              <a:t> +5)=10   </a:t>
            </a:r>
          </a:p>
          <a:p>
            <a:r>
              <a:rPr lang="ru-RU" sz="2200" dirty="0" smtClean="0"/>
              <a:t>                                                          Решение:</a:t>
            </a:r>
          </a:p>
          <a:p>
            <a:r>
              <a:rPr lang="ru-RU" sz="2200" dirty="0" smtClean="0"/>
              <a:t>    96/(х+5)-96/(</a:t>
            </a:r>
            <a:r>
              <a:rPr lang="ru-RU" sz="2200" dirty="0" err="1" smtClean="0"/>
              <a:t>х</a:t>
            </a:r>
            <a:r>
              <a:rPr lang="ru-RU" sz="2200" dirty="0" smtClean="0"/>
              <a:t> +5)=10                ОДЗ: все значения </a:t>
            </a:r>
            <a:r>
              <a:rPr lang="ru-RU" sz="2200" dirty="0" err="1" smtClean="0"/>
              <a:t>х</a:t>
            </a:r>
            <a:r>
              <a:rPr lang="ru-RU" sz="2200" dirty="0" smtClean="0"/>
              <a:t>, кроме 5 и -5</a:t>
            </a:r>
          </a:p>
          <a:p>
            <a:r>
              <a:rPr lang="ru-RU" sz="2200" dirty="0" smtClean="0"/>
              <a:t> 96(х-5)/(х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-25)-96(х+5)/(х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-25)=10(х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-25)</a:t>
            </a:r>
          </a:p>
          <a:p>
            <a:r>
              <a:rPr lang="ru-RU" sz="2200" dirty="0" smtClean="0"/>
              <a:t>96х+480-96х+480/ 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-25=10</a:t>
            </a:r>
          </a:p>
          <a:p>
            <a:r>
              <a:rPr lang="ru-RU" sz="2200" dirty="0" smtClean="0"/>
              <a:t>96/ 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-25=1</a:t>
            </a:r>
          </a:p>
          <a:p>
            <a:r>
              <a:rPr lang="ru-RU" sz="2200" dirty="0" smtClean="0"/>
              <a:t>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-25=96</a:t>
            </a:r>
          </a:p>
          <a:p>
            <a:r>
              <a:rPr lang="ru-RU" sz="2200" dirty="0" smtClean="0"/>
              <a:t>х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=121</a:t>
            </a:r>
          </a:p>
          <a:p>
            <a:r>
              <a:rPr lang="ru-RU" sz="2200" dirty="0" smtClean="0"/>
              <a:t>х</a:t>
            </a:r>
            <a:r>
              <a:rPr lang="ru-RU" sz="2200" baseline="-25000" dirty="0" smtClean="0"/>
              <a:t>1 </a:t>
            </a:r>
            <a:r>
              <a:rPr lang="ru-RU" sz="2200" dirty="0" smtClean="0"/>
              <a:t>=11</a:t>
            </a:r>
            <a:r>
              <a:rPr lang="ru-RU" sz="2200" baseline="-25000" dirty="0" smtClean="0"/>
              <a:t>                </a:t>
            </a:r>
            <a:r>
              <a:rPr lang="ru-RU" sz="2200" dirty="0" smtClean="0"/>
              <a:t>х</a:t>
            </a:r>
            <a:r>
              <a:rPr lang="ru-RU" sz="2200" baseline="-25000" dirty="0" smtClean="0"/>
              <a:t>2</a:t>
            </a:r>
            <a:r>
              <a:rPr lang="ru-RU" sz="2200" dirty="0" smtClean="0"/>
              <a:t>=-11 –не удовлетворяет условию задачи.</a:t>
            </a:r>
          </a:p>
          <a:p>
            <a:r>
              <a:rPr lang="ru-RU" sz="2200" dirty="0" smtClean="0"/>
              <a:t>Ответ:11км/ч</a:t>
            </a:r>
          </a:p>
          <a:p>
            <a:endParaRPr lang="ru-RU" sz="1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Решение задач на тему «Работа»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604448" cy="4176464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4400" dirty="0" smtClean="0">
                <a:solidFill>
                  <a:schemeClr val="tx1"/>
                </a:solidFill>
              </a:rPr>
              <a:t>Работа </a:t>
            </a:r>
            <a:r>
              <a:rPr lang="ru-RU" sz="4400" dirty="0" smtClean="0">
                <a:solidFill>
                  <a:srgbClr val="FF0000"/>
                </a:solidFill>
              </a:rPr>
              <a:t>А</a:t>
            </a:r>
            <a:r>
              <a:rPr lang="ru-RU" sz="4400" dirty="0" smtClean="0">
                <a:solidFill>
                  <a:schemeClr val="tx1"/>
                </a:solidFill>
              </a:rPr>
              <a:t>(м³, га, л, машин, деталей и т.д.)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4400" dirty="0" smtClean="0">
                <a:solidFill>
                  <a:schemeClr val="tx1"/>
                </a:solidFill>
              </a:rPr>
              <a:t>Производительность труда </a:t>
            </a:r>
            <a:r>
              <a:rPr lang="ru-RU" sz="4400" dirty="0" smtClean="0">
                <a:solidFill>
                  <a:srgbClr val="FF0000"/>
                </a:solidFill>
              </a:rPr>
              <a:t>Р</a:t>
            </a:r>
            <a:r>
              <a:rPr lang="ru-RU" sz="4400" dirty="0" smtClean="0">
                <a:solidFill>
                  <a:schemeClr val="tx1"/>
                </a:solidFill>
              </a:rPr>
              <a:t>(м³/ч, га/смена, кол-во машин в день, кол-во деталей в час)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sz="4400" dirty="0" smtClean="0">
                <a:solidFill>
                  <a:schemeClr val="tx1"/>
                </a:solidFill>
              </a:rPr>
              <a:t>Время работы </a:t>
            </a:r>
            <a:r>
              <a:rPr lang="en-US" sz="4400" dirty="0" smtClean="0">
                <a:solidFill>
                  <a:srgbClr val="FF0000"/>
                </a:solidFill>
              </a:rPr>
              <a:t>t</a:t>
            </a:r>
            <a:r>
              <a:rPr lang="ru-RU" sz="4400" dirty="0" smtClean="0">
                <a:solidFill>
                  <a:schemeClr val="tx1"/>
                </a:solidFill>
              </a:rPr>
              <a:t>(час, мин., смена, день и т.д.)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Зависимость </a:t>
            </a:r>
            <a:r>
              <a:rPr lang="ru-RU" sz="4400" dirty="0" smtClean="0">
                <a:solidFill>
                  <a:srgbClr val="C00000"/>
                </a:solidFill>
              </a:rPr>
              <a:t>А=Р*</a:t>
            </a:r>
            <a:r>
              <a:rPr lang="en-US" sz="4400" dirty="0" smtClean="0">
                <a:solidFill>
                  <a:srgbClr val="C00000"/>
                </a:solidFill>
              </a:rPr>
              <a:t> t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и следующие из этой зависимости формулы, которые работают как слева направо, так и справа налево, необходимо заучить наизусть!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А=Р*</a:t>
            </a:r>
            <a:r>
              <a:rPr lang="en-US" sz="4400" dirty="0" smtClean="0">
                <a:solidFill>
                  <a:srgbClr val="C00000"/>
                </a:solidFill>
              </a:rPr>
              <a:t> t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smtClean="0">
                <a:solidFill>
                  <a:srgbClr val="C00000"/>
                </a:solidFill>
              </a:rPr>
              <a:t>Р=А/</a:t>
            </a:r>
            <a:r>
              <a:rPr lang="en-US" sz="4400" dirty="0" smtClean="0">
                <a:solidFill>
                  <a:srgbClr val="C00000"/>
                </a:solidFill>
              </a:rPr>
              <a:t>t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en-US" sz="4400" dirty="0" smtClean="0">
                <a:solidFill>
                  <a:srgbClr val="C00000"/>
                </a:solidFill>
              </a:rPr>
              <a:t>t</a:t>
            </a:r>
            <a:r>
              <a:rPr lang="ru-RU" sz="4400" dirty="0" smtClean="0">
                <a:solidFill>
                  <a:srgbClr val="C00000"/>
                </a:solidFill>
              </a:rPr>
              <a:t>=А/Р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06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332656"/>
            <a:ext cx="4280520" cy="118199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Задача 2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988840"/>
            <a:ext cx="7704856" cy="396044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Первый рабочий за час делает на 6 деталей больше, чем второй рабочий, и заканчивает работу над заказом, состоящим из 432 деталей, на 2 часа раньше, чем второй рабочий выполняет свой заказ, состоящий из 360 таких же деталей. Сколько деталей в час делает первый рабочий?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46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07504" y="692696"/>
            <a:ext cx="3096344" cy="151216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Решение задачи №</a:t>
            </a:r>
            <a:r>
              <a:rPr lang="ru-RU" sz="5400" i="1" dirty="0" smtClean="0">
                <a:solidFill>
                  <a:srgbClr val="FF0000"/>
                </a:solidFill>
              </a:rPr>
              <a:t> 2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422073"/>
            <a:ext cx="6840760" cy="3175279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432/(х+6)+2=360/х                                                                           ОДЗ:  все </a:t>
            </a:r>
            <a:r>
              <a:rPr lang="ru-RU" sz="6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кроме 0 и -6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432х+2</a:t>
            </a:r>
            <a:r>
              <a:rPr lang="ru-RU" sz="6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6400" baseline="30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+12х=360х+2160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432х+2х</a:t>
            </a:r>
            <a:r>
              <a:rPr lang="ru-RU" sz="640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+12х-360х-2160=0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2х</a:t>
            </a:r>
            <a:r>
              <a:rPr lang="ru-RU" sz="640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+84х-2160=0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0,5х</a:t>
            </a:r>
            <a:r>
              <a:rPr lang="ru-RU" sz="640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+21х-540=0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Д=21</a:t>
            </a:r>
            <a:r>
              <a:rPr lang="ru-RU" sz="640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6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-4*0,5*(-540)=4761</a:t>
            </a:r>
          </a:p>
          <a:p>
            <a:pPr algn="l"/>
            <a:r>
              <a:rPr lang="ru-RU" sz="6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6400" baseline="-25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1,2</a:t>
            </a:r>
            <a:r>
              <a:rPr lang="ru-RU" sz="6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=(-21)±√4761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6400" baseline="-25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= -90 – не удовлетворяет условию задачи.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6400" baseline="-25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 </a:t>
            </a: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= 48 </a:t>
            </a:r>
          </a:p>
          <a:p>
            <a:pPr marL="342900" indent="-342900" algn="l">
              <a:buAutoNum type="arabicParenR"/>
            </a:pPr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48+6=54(дет/час).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Ответ: 54 дет/час.</a:t>
            </a:r>
          </a:p>
          <a:p>
            <a:pPr algn="l"/>
            <a:r>
              <a:rPr lang="ru-RU" sz="4000" baseline="-25000" dirty="0" smtClean="0">
                <a:solidFill>
                  <a:schemeClr val="tx1"/>
                </a:solidFill>
              </a:rPr>
              <a:t>  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r"/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306612"/>
              </p:ext>
            </p:extLst>
          </p:nvPr>
        </p:nvGraphicFramePr>
        <p:xfrm>
          <a:off x="3347864" y="260648"/>
          <a:ext cx="5472608" cy="30599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1895"/>
                <a:gridCol w="925495"/>
                <a:gridCol w="1286409"/>
                <a:gridCol w="2058809"/>
              </a:tblGrid>
              <a:tr h="516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Работа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(кол-во дт.)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Производительность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(кол-во дт/час)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Время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(час)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1088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 рабочий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X+6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  </a:t>
                      </a:r>
                      <a:r>
                        <a:rPr lang="ru-RU" sz="1100" dirty="0" smtClean="0">
                          <a:effectLst/>
                        </a:rPr>
                        <a:t>432/ </a:t>
                      </a:r>
                      <a:r>
                        <a:rPr lang="ru-RU" sz="1100" dirty="0">
                          <a:effectLst/>
                        </a:rPr>
                        <a:t>Х+6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1256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 рабочий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X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  </a:t>
                      </a:r>
                      <a:r>
                        <a:rPr lang="ru-RU" sz="1100" dirty="0" smtClean="0">
                          <a:effectLst/>
                        </a:rPr>
                        <a:t>360/X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620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260648"/>
            <a:ext cx="3499480" cy="57606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Задача З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4896544" cy="1656184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Сколько чистой воды нужно добавить к 100 граммам  60%-го раствора кислоты, чтобы получить20%-ный раствор?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635896" y="2276872"/>
          <a:ext cx="5293096" cy="4325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274"/>
                <a:gridCol w="1323274"/>
                <a:gridCol w="1323274"/>
                <a:gridCol w="1323274"/>
              </a:tblGrid>
              <a:tr h="3789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Величины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  Дано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Добавлено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Всего</a:t>
                      </a:r>
                    </a:p>
                  </a:txBody>
                  <a:tcPr marL="68580" marR="68580" marT="0" marB="0"/>
                </a:tc>
              </a:tr>
              <a:tr h="1136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Общая масса в граммах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  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100+х</a:t>
                      </a:r>
                    </a:p>
                  </a:txBody>
                  <a:tcPr marL="68580" marR="68580" marT="0" marB="0"/>
                </a:tc>
              </a:tr>
              <a:tr h="1136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Процент кислоты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60%=0,6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0%=0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20%=0,2</a:t>
                      </a:r>
                    </a:p>
                  </a:txBody>
                  <a:tcPr marL="68580" marR="68580" marT="0" marB="0"/>
                </a:tc>
              </a:tr>
              <a:tr h="11369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Кислота в граммах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0,6*100=60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         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0,2(100+х)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2492896"/>
            <a:ext cx="2304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Табличный способ решения:</a:t>
            </a:r>
          </a:p>
          <a:p>
            <a:r>
              <a:rPr lang="ru-RU" dirty="0" smtClean="0"/>
              <a:t>0,2(100+х) =60</a:t>
            </a:r>
          </a:p>
          <a:p>
            <a:r>
              <a:rPr lang="ru-RU" dirty="0" smtClean="0"/>
              <a:t>100+х=300</a:t>
            </a:r>
          </a:p>
          <a:p>
            <a:r>
              <a:rPr lang="ru-RU" dirty="0" smtClean="0"/>
              <a:t>Х=300-100</a:t>
            </a:r>
          </a:p>
          <a:p>
            <a:r>
              <a:rPr lang="ru-RU" dirty="0" smtClean="0"/>
              <a:t>Х=200 мл</a:t>
            </a:r>
          </a:p>
          <a:p>
            <a:r>
              <a:rPr lang="ru-RU" dirty="0" smtClean="0"/>
              <a:t>Ответ: 200 мл.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988840"/>
            <a:ext cx="7498080" cy="1143000"/>
          </a:xfrm>
          <a:ln w="34925"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  <a:scene3d>
            <a:camera prst="isometricOffAxis1Right"/>
            <a:lightRig rig="glow" dir="t">
              <a:rot lat="0" lon="0" rev="14100000"/>
            </a:lightRig>
          </a:scene3d>
          <a:sp3d prstMaterial="softEdge">
            <a:bevelT w="127000"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1148</TotalTime>
  <Words>557</Words>
  <Application>Microsoft Office PowerPoint</Application>
  <PresentationFormat>Экран (4:3)</PresentationFormat>
  <Paragraphs>121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Роль таблиц  в решении задач</vt:lpstr>
      <vt:lpstr>Презентация PowerPoint</vt:lpstr>
      <vt:lpstr>Презентация PowerPoint</vt:lpstr>
      <vt:lpstr>Аналитический способ</vt:lpstr>
      <vt:lpstr>Решение задач на тему «Работа»</vt:lpstr>
      <vt:lpstr>Задача 2</vt:lpstr>
      <vt:lpstr>Решение задачи № 2</vt:lpstr>
      <vt:lpstr>Задача З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работа. На тему:</dc:title>
  <cp:lastModifiedBy>МОБУСОШ №7</cp:lastModifiedBy>
  <cp:revision>87</cp:revision>
  <dcterms:modified xsi:type="dcterms:W3CDTF">2014-01-27T11:12:09Z</dcterms:modified>
</cp:coreProperties>
</file>